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6" r:id="rId9"/>
    <p:sldId id="265" r:id="rId10"/>
    <p:sldId id="260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1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83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070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9447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334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5696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83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899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829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914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41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313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083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04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754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097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888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05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7A1598-5DA8-484A-9056-8CC0A82CBBB0}" type="datetimeFigureOut">
              <a:rPr lang="es-CO" smtClean="0"/>
              <a:t>11/02/2014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1FB171-D363-49AC-9CB4-583070FA82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929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  <p:sldLayoutId id="2147484296" r:id="rId12"/>
    <p:sldLayoutId id="2147484297" r:id="rId13"/>
    <p:sldLayoutId id="2147484298" r:id="rId14"/>
    <p:sldLayoutId id="2147484299" r:id="rId15"/>
    <p:sldLayoutId id="2147484300" r:id="rId16"/>
    <p:sldLayoutId id="21474843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italsalud.gov.co/area-medica/red-medica#.UvpTMGJ5Oyc" TargetMode="External"/><Relationship Id="rId2" Type="http://schemas.openxmlformats.org/officeDocument/2006/relationships/hyperlink" Target="http://www.unisalud.unal.edu.co/sedes/bogota/usuarios/red-de-servicios-de-salud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RED DE SERVICIOS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01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dirty="0" smtClean="0"/>
              <a:t>REFERENCIA Y CONTRAREFERENCIA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6387" y="2667000"/>
            <a:ext cx="4794564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7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QUE ES UNA RED DE SERVICIOS?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190749"/>
            <a:ext cx="10018713" cy="3124201"/>
          </a:xfrm>
        </p:spPr>
        <p:txBody>
          <a:bodyPr/>
          <a:lstStyle/>
          <a:p>
            <a:pPr algn="just"/>
            <a:r>
              <a:rPr lang="es-CO" dirty="0"/>
              <a:t>Es un conjunto organizado de instituciones de salud de distintos niveles de </a:t>
            </a:r>
            <a:r>
              <a:rPr lang="es-CO" dirty="0" smtClean="0"/>
              <a:t>complejidad, </a:t>
            </a:r>
            <a:r>
              <a:rPr lang="es-CO" dirty="0"/>
              <a:t>contratados por </a:t>
            </a:r>
            <a:r>
              <a:rPr lang="es-CO" dirty="0" smtClean="0"/>
              <a:t>las entidades responsables de pago (ERP) para </a:t>
            </a:r>
            <a:r>
              <a:rPr lang="es-CO" dirty="0"/>
              <a:t>prestarlos servicios de salud </a:t>
            </a:r>
            <a:r>
              <a:rPr lang="es-CO" dirty="0" smtClean="0"/>
              <a:t>a </a:t>
            </a:r>
            <a:r>
              <a:rPr lang="es-CO" dirty="0"/>
              <a:t>sus afiliados, en forma humanizada e integral con características de oportunidad, accesibilidad y </a:t>
            </a:r>
            <a:r>
              <a:rPr lang="es-CO" dirty="0" smtClean="0"/>
              <a:t>suficiencia, </a:t>
            </a:r>
            <a:r>
              <a:rPr lang="es-CO" dirty="0"/>
              <a:t>respondiendo así a sus necesidades de salud.</a:t>
            </a:r>
          </a:p>
        </p:txBody>
      </p:sp>
    </p:spTree>
    <p:extLst>
      <p:ext uri="{BB962C8B-B14F-4D97-AF65-F5344CB8AC3E}">
        <p14:creationId xmlns:p14="http://schemas.microsoft.com/office/powerpoint/2010/main" val="166184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700217"/>
            <a:ext cx="10018713" cy="5090984"/>
          </a:xfrm>
        </p:spPr>
        <p:txBody>
          <a:bodyPr>
            <a:normAutofit/>
          </a:bodyPr>
          <a:lstStyle/>
          <a:p>
            <a:pPr algn="just"/>
            <a:r>
              <a:rPr lang="es-CO" b="1" dirty="0"/>
              <a:t>Accesibilidad: 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>Es la posibilidad de acceder a un servicio de salud sin restricciones geográficas, culturales ni organizacionales</a:t>
            </a:r>
            <a:r>
              <a:rPr lang="es-CO" dirty="0" smtClean="0"/>
              <a:t>.</a:t>
            </a:r>
          </a:p>
          <a:p>
            <a:pPr algn="just"/>
            <a:endParaRPr lang="es-CO" b="1" dirty="0"/>
          </a:p>
          <a:p>
            <a:pPr algn="just"/>
            <a:r>
              <a:rPr lang="es-CO" b="1" dirty="0"/>
              <a:t>Suficiencia: 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>Es la satisfacción oportuna de las necesidades de salud de las personas, en forma adecuada a su estado de salud</a:t>
            </a:r>
            <a:r>
              <a:rPr lang="es-CO" dirty="0" smtClean="0"/>
              <a:t>.</a:t>
            </a:r>
          </a:p>
          <a:p>
            <a:pPr algn="just"/>
            <a:endParaRPr lang="es-CO" b="1" dirty="0"/>
          </a:p>
          <a:p>
            <a:pPr algn="just"/>
            <a:r>
              <a:rPr lang="es-CO" b="1" dirty="0"/>
              <a:t>Oportunidad: 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>Es la capacidad de satisfacer las necesidades de salud de la persona que requiere el servicio.</a:t>
            </a:r>
            <a:endParaRPr lang="es-CO" b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54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COMO FUNCIONA LA RED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115064"/>
            <a:ext cx="10018713" cy="3124201"/>
          </a:xfrm>
        </p:spPr>
        <p:txBody>
          <a:bodyPr/>
          <a:lstStyle/>
          <a:p>
            <a:pPr algn="just"/>
            <a:r>
              <a:rPr lang="es-CO" dirty="0" smtClean="0"/>
              <a:t>Coordinar la actividad de todos los establecimientos de salud de nuestro territorio (atención primaria, </a:t>
            </a:r>
            <a:r>
              <a:rPr lang="es-CO" dirty="0" smtClean="0"/>
              <a:t>secundaria </a:t>
            </a:r>
            <a:r>
              <a:rPr lang="es-CO" dirty="0" smtClean="0"/>
              <a:t>y terciaria) para ofrecer a nuestros usuarios una atención integral, de calidad y oportunidad, de acuerdo a sus necesidades.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58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31092" y="292723"/>
            <a:ext cx="8946292" cy="592890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1091" y="685800"/>
            <a:ext cx="8946293" cy="1752599"/>
          </a:xfrm>
        </p:spPr>
        <p:txBody>
          <a:bodyPr/>
          <a:lstStyle/>
          <a:p>
            <a:r>
              <a:rPr lang="es-CO" b="1" dirty="0" smtClean="0"/>
              <a:t>ATENCIÓN DE PRIMER NIVEL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41837" y="1985321"/>
            <a:ext cx="7562335" cy="4160108"/>
          </a:xfrm>
        </p:spPr>
        <p:txBody>
          <a:bodyPr/>
          <a:lstStyle/>
          <a:p>
            <a:pPr marL="0" indent="0" algn="just">
              <a:buNone/>
            </a:pPr>
            <a:r>
              <a:rPr lang="es-CO" sz="2600" dirty="0" smtClean="0"/>
              <a:t>Es el nivel de entrada y responsable de la atención de la comunidad, con una fuerte orientación a la prevención y promoción de la salud.  </a:t>
            </a:r>
          </a:p>
          <a:p>
            <a:pPr marL="0" indent="0">
              <a:buNone/>
            </a:pPr>
            <a:endParaRPr lang="es-CO" sz="2600" dirty="0"/>
          </a:p>
          <a:p>
            <a:pPr marL="0" indent="0" algn="just">
              <a:buNone/>
            </a:pPr>
            <a:r>
              <a:rPr lang="es-CO" sz="2600" dirty="0" smtClean="0"/>
              <a:t>Se otorga en los consultorios, centros de salud, servicios de atención primaria de urgencias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78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84310" y="362465"/>
            <a:ext cx="10018713" cy="596334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ATENCIÓN DE SEGUNDO NIVEL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76425" y="2306595"/>
            <a:ext cx="8420100" cy="34846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 smtClean="0"/>
              <a:t>Esta orientada al diagnóstico y tratamiento de pacientes derivados de atenciones de primer nivel, abarca la atención de especialidades. Ofrecen </a:t>
            </a:r>
            <a:r>
              <a:rPr lang="es-CO" dirty="0"/>
              <a:t>servicios de </a:t>
            </a:r>
            <a:r>
              <a:rPr lang="es-CO" dirty="0" smtClean="0"/>
              <a:t>primer </a:t>
            </a:r>
            <a:r>
              <a:rPr lang="es-CO" dirty="0"/>
              <a:t>nivel pero además consulta externa, urgencias </a:t>
            </a:r>
            <a:r>
              <a:rPr lang="es-CO" dirty="0" smtClean="0"/>
              <a:t>institucionales </a:t>
            </a:r>
            <a:r>
              <a:rPr lang="es-CO" dirty="0"/>
              <a:t>y comunitarias, partos, hospitalización, </a:t>
            </a:r>
            <a:r>
              <a:rPr lang="es-CO" dirty="0" smtClean="0"/>
              <a:t>cirugías de baja </a:t>
            </a:r>
            <a:r>
              <a:rPr lang="es-CO" dirty="0"/>
              <a:t>severidad, laboratorio, electro diagnóstico, </a:t>
            </a:r>
            <a:r>
              <a:rPr lang="es-CO" dirty="0" smtClean="0"/>
              <a:t>rehabilitación</a:t>
            </a:r>
            <a:r>
              <a:rPr lang="es-CO" dirty="0"/>
              <a:t>, farmacia, todo en atención media</a:t>
            </a:r>
          </a:p>
        </p:txBody>
      </p:sp>
    </p:spTree>
    <p:extLst>
      <p:ext uri="{BB962C8B-B14F-4D97-AF65-F5344CB8AC3E}">
        <p14:creationId xmlns:p14="http://schemas.microsoft.com/office/powerpoint/2010/main" val="27333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6950" y="1019175"/>
            <a:ext cx="9039225" cy="505777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542925"/>
            <a:ext cx="10018713" cy="1476374"/>
          </a:xfrm>
        </p:spPr>
        <p:txBody>
          <a:bodyPr/>
          <a:lstStyle/>
          <a:p>
            <a:r>
              <a:rPr lang="es-CO" b="1" dirty="0" smtClean="0"/>
              <a:t>ATENCIÓN DE TERCER NIVEL</a:t>
            </a:r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2971800" y="2333714"/>
            <a:ext cx="7353300" cy="1938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just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cap="none">
                <a:effectLst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cap="none">
                <a:effectLst/>
              </a:defRPr>
            </a:lvl2pPr>
            <a:lvl3pPr marL="12001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cap="none">
                <a:effectLst/>
              </a:defRPr>
            </a:lvl3pPr>
            <a:lvl4pPr marL="15430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cap="none">
                <a:effectLst/>
              </a:defRPr>
            </a:lvl4pPr>
            <a:lvl5pPr marL="2000250" indent="-17145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cap="none">
                <a:effectLst/>
              </a:defRPr>
            </a:lvl5pPr>
            <a:lvl6pPr marL="25146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cap="none">
                <a:effectLst/>
              </a:defRPr>
            </a:lvl6pPr>
            <a:lvl7pPr marL="29718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cap="none">
                <a:effectLst/>
              </a:defRPr>
            </a:lvl7pPr>
            <a:lvl8pPr marL="3429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cap="none">
                <a:effectLst/>
              </a:defRPr>
            </a:lvl8pPr>
            <a:lvl9pPr marL="38862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cap="none">
                <a:effectLst/>
              </a:defRPr>
            </a:lvl9pPr>
          </a:lstStyle>
          <a:p>
            <a:pPr marL="0" indent="0">
              <a:buNone/>
            </a:pPr>
            <a:r>
              <a:rPr lang="es-ES" dirty="0"/>
              <a:t>Conocida habitualmente como atención hospitalaria, otorga prestaciones para problemas de salud que requieren hospitalización pues su </a:t>
            </a:r>
            <a:r>
              <a:rPr lang="es-ES" dirty="0" err="1"/>
              <a:t>resolutividad</a:t>
            </a:r>
            <a:r>
              <a:rPr lang="es-ES" dirty="0"/>
              <a:t> es de mayor complejidad, esto lo hace tanto en atención hospitalaria como ambulatoria. </a:t>
            </a:r>
          </a:p>
        </p:txBody>
      </p:sp>
    </p:spTree>
    <p:extLst>
      <p:ext uri="{BB962C8B-B14F-4D97-AF65-F5344CB8AC3E}">
        <p14:creationId xmlns:p14="http://schemas.microsoft.com/office/powerpoint/2010/main" val="6827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ALGUNOS EJEMPLOS DE RED DE SERVICIOS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www.unisalud.unal.edu.co/sedes/bogota/usuarios/red-de-servicios-de-salud.html</a:t>
            </a:r>
            <a:endParaRPr lang="es-ES" dirty="0" smtClean="0"/>
          </a:p>
          <a:p>
            <a:r>
              <a:rPr lang="es-ES" dirty="0">
                <a:hlinkClick r:id="rId3"/>
              </a:rPr>
              <a:t>http://www.capitalsalud.gov.co/area-medica/red-medica#.</a:t>
            </a:r>
            <a:r>
              <a:rPr lang="es-ES" dirty="0" smtClean="0">
                <a:hlinkClick r:id="rId3"/>
              </a:rPr>
              <a:t>UvpTMGJ5Oyc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183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90675" y="578830"/>
            <a:ext cx="8705850" cy="524094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98586" y="323850"/>
            <a:ext cx="9374189" cy="1752599"/>
          </a:xfrm>
        </p:spPr>
        <p:txBody>
          <a:bodyPr/>
          <a:lstStyle/>
          <a:p>
            <a:r>
              <a:rPr lang="es-ES" b="1" dirty="0" smtClean="0"/>
              <a:t>REMISIÓN</a:t>
            </a:r>
            <a:endParaRPr lang="es-ES" b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943100" y="1716045"/>
            <a:ext cx="8048625" cy="3484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s-CO" dirty="0" smtClean="0"/>
              <a:t>Cuando el problema de salud no puede ser resuelto en los establecimientos que componen la red local, debido a su nivel de complejidad, existe la posibilidad que sean enviados a otros centro de salud con capacidad para dar respuesta a las necesidades del paciente.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36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TC103457496[[fn=Paralaje]]</Template>
  <TotalTime>92</TotalTime>
  <Words>322</Words>
  <Application>Microsoft Office PowerPoint</Application>
  <PresentationFormat>Personalizado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Parallax</vt:lpstr>
      <vt:lpstr>RED DE SERVICIOS</vt:lpstr>
      <vt:lpstr>QUE ES UNA RED DE SERVICIOS?</vt:lpstr>
      <vt:lpstr>Presentación de PowerPoint</vt:lpstr>
      <vt:lpstr>COMO FUNCIONA LA RED</vt:lpstr>
      <vt:lpstr>ATENCIÓN DE PRIMER NIVEL</vt:lpstr>
      <vt:lpstr>ATENCIÓN DE SEGUNDO NIVEL</vt:lpstr>
      <vt:lpstr>ATENCIÓN DE TERCER NIVEL</vt:lpstr>
      <vt:lpstr>ALGUNOS EJEMPLOS DE RED DE SERVICIOS</vt:lpstr>
      <vt:lpstr>REMISIÓN</vt:lpstr>
      <vt:lpstr>REFERENCIA Y CONTRAREFERENCIA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SERVICIOS</dc:title>
  <dc:creator>3-14</dc:creator>
  <cp:lastModifiedBy>Cristina Y Nata</cp:lastModifiedBy>
  <cp:revision>19</cp:revision>
  <dcterms:created xsi:type="dcterms:W3CDTF">2014-02-05T16:35:24Z</dcterms:created>
  <dcterms:modified xsi:type="dcterms:W3CDTF">2014-02-11T17:04:55Z</dcterms:modified>
</cp:coreProperties>
</file>